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gif>
</file>

<file path=ppt/media/image2.jpg>
</file>

<file path=ppt/media/image3.gif>
</file>

<file path=ppt/media/image4.gif>
</file>

<file path=ppt/media/image5.jp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bc99b9ed7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bc99b9ed7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bc99b9ed7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bc99b9ed7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bc99b9ed77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bc99b9ed77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bc99b9ed7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bc99b9ed7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bc99b9ed7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bc99b9ed7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bc99b9ed77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bc99b9ed77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bc99b9ed7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bc99b9ed7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gif"/><Relationship Id="rId4" Type="http://schemas.openxmlformats.org/officeDocument/2006/relationships/image" Target="../media/image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www.microsoft.com/fr-fr/window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www.leptidigital.fr/technologie/parts-marche-systemes-exploitation-26774/"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fr.wikipedia.org/wiki/Windows_10" TargetMode="External"/><Relationship Id="rId4" Type="http://schemas.openxmlformats.org/officeDocument/2006/relationships/hyperlink" Target="https://fr.wikipedia.org/wiki/Windows_Update" TargetMode="External"/><Relationship Id="rId9" Type="http://schemas.openxmlformats.org/officeDocument/2006/relationships/image" Target="../media/image2.jpg"/><Relationship Id="rId5" Type="http://schemas.openxmlformats.org/officeDocument/2006/relationships/hyperlink" Target="https://fr.wikipedia.org/wiki/Windows_7" TargetMode="External"/><Relationship Id="rId6" Type="http://schemas.openxmlformats.org/officeDocument/2006/relationships/hyperlink" Target="https://fr.wikipedia.org/wiki/Windows_8" TargetMode="External"/><Relationship Id="rId7" Type="http://schemas.openxmlformats.org/officeDocument/2006/relationships/hyperlink" Target="https://fr.wikipedia.org/wiki/Windows_8" TargetMode="External"/><Relationship Id="rId8" Type="http://schemas.openxmlformats.org/officeDocument/2006/relationships/hyperlink" Target="https://fr.wikipedia.org/wiki/2015_en_informatique"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microsoft.com/fr-fr/windows" TargetMode="External"/><Relationship Id="rId4" Type="http://schemas.openxmlformats.org/officeDocument/2006/relationships/hyperlink" Target="https://honadi.com/blog/design/windows-logo/" TargetMode="External"/><Relationship Id="rId5" Type="http://schemas.openxmlformats.org/officeDocument/2006/relationships/hyperlink" Target="https://fourweekmba.com/fr/mod%C3%A8le-%C3%A9conomique-Microsoft/" TargetMode="External"/><Relationship Id="rId6" Type="http://schemas.openxmlformats.org/officeDocument/2006/relationships/hyperlink" Target="https://geeko.lesoir.be/2024"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20650"/>
            <a:ext cx="8520600" cy="9312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fr"/>
              <a:t>Présentation:</a:t>
            </a:r>
            <a:endParaRPr/>
          </a:p>
        </p:txBody>
      </p:sp>
      <p:sp>
        <p:nvSpPr>
          <p:cNvPr id="55" name="Google Shape;55;p13"/>
          <p:cNvSpPr txBox="1"/>
          <p:nvPr>
            <p:ph idx="1" type="subTitle"/>
          </p:nvPr>
        </p:nvSpPr>
        <p:spPr>
          <a:xfrm>
            <a:off x="523375" y="3725325"/>
            <a:ext cx="8520600" cy="878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fr" sz="4100"/>
              <a:t>Microsoft Windows</a:t>
            </a:r>
            <a:endParaRPr sz="4100"/>
          </a:p>
        </p:txBody>
      </p:sp>
      <p:pic>
        <p:nvPicPr>
          <p:cNvPr id="56" name="Google Shape;56;p13"/>
          <p:cNvPicPr preferRelativeResize="0"/>
          <p:nvPr/>
        </p:nvPicPr>
        <p:blipFill>
          <a:blip r:embed="rId3">
            <a:alphaModFix/>
          </a:blip>
          <a:stretch>
            <a:fillRect/>
          </a:stretch>
        </p:blipFill>
        <p:spPr>
          <a:xfrm>
            <a:off x="2473063" y="1246600"/>
            <a:ext cx="4197865" cy="2368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1769525" y="0"/>
            <a:ext cx="53235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fr"/>
              <a:t>Logo, évolution &amp; explication:</a:t>
            </a:r>
            <a:endParaRPr b="1"/>
          </a:p>
        </p:txBody>
      </p:sp>
      <p:sp>
        <p:nvSpPr>
          <p:cNvPr id="62" name="Google Shape;62;p14"/>
          <p:cNvSpPr txBox="1"/>
          <p:nvPr>
            <p:ph idx="1" type="body"/>
          </p:nvPr>
        </p:nvSpPr>
        <p:spPr>
          <a:xfrm>
            <a:off x="0" y="866738"/>
            <a:ext cx="8520600" cy="4214700"/>
          </a:xfrm>
          <a:prstGeom prst="rect">
            <a:avLst/>
          </a:prstGeom>
        </p:spPr>
        <p:txBody>
          <a:bodyPr anchorCtr="0" anchor="t" bIns="91425" lIns="91425" spcFirstLastPara="1" rIns="91425" wrap="square" tIns="91425">
            <a:normAutofit lnSpcReduction="10000"/>
          </a:bodyPr>
          <a:lstStyle/>
          <a:p>
            <a:pPr indent="0" lvl="0" marL="0" rtl="0" algn="l">
              <a:lnSpc>
                <a:spcPct val="95000"/>
              </a:lnSpc>
              <a:spcBef>
                <a:spcPts val="0"/>
              </a:spcBef>
              <a:spcAft>
                <a:spcPts val="0"/>
              </a:spcAft>
              <a:buSzPts val="935"/>
              <a:buNone/>
            </a:pPr>
            <a:r>
              <a:rPr lang="fr" sz="1230"/>
              <a:t>Tout a commencé avec un simple logo unicolore 4 block en 1985.</a:t>
            </a:r>
            <a:endParaRPr sz="1230"/>
          </a:p>
          <a:p>
            <a:pPr indent="0" lvl="0" marL="0" rtl="0" algn="l">
              <a:lnSpc>
                <a:spcPct val="95000"/>
              </a:lnSpc>
              <a:spcBef>
                <a:spcPts val="1200"/>
              </a:spcBef>
              <a:spcAft>
                <a:spcPts val="0"/>
              </a:spcAft>
              <a:buSzPts val="935"/>
              <a:buNone/>
            </a:pPr>
            <a:r>
              <a:rPr lang="fr" sz="1230"/>
              <a:t>Lorsque Microsoft a dévoilé son premier logo avec un drapeau flottant en 1990, </a:t>
            </a:r>
            <a:endParaRPr sz="1230"/>
          </a:p>
          <a:p>
            <a:pPr indent="0" lvl="0" marL="0" rtl="0" algn="l">
              <a:lnSpc>
                <a:spcPct val="95000"/>
              </a:lnSpc>
              <a:spcBef>
                <a:spcPts val="1200"/>
              </a:spcBef>
              <a:spcAft>
                <a:spcPts val="0"/>
              </a:spcAft>
              <a:buClr>
                <a:schemeClr val="dk1"/>
              </a:buClr>
              <a:buSzPts val="935"/>
              <a:buFont typeface="Arial"/>
              <a:buNone/>
            </a:pPr>
            <a:r>
              <a:rPr lang="fr" sz="1230"/>
              <a:t>les gens ont été surpris et intrigués. </a:t>
            </a:r>
            <a:endParaRPr sz="1230"/>
          </a:p>
          <a:p>
            <a:pPr indent="0" lvl="0" marL="0" rtl="0" algn="l">
              <a:lnSpc>
                <a:spcPct val="95000"/>
              </a:lnSpc>
              <a:spcBef>
                <a:spcPts val="1200"/>
              </a:spcBef>
              <a:spcAft>
                <a:spcPts val="0"/>
              </a:spcAft>
              <a:buSzPts val="935"/>
              <a:buNone/>
            </a:pPr>
            <a:r>
              <a:rPr lang="fr" sz="1230"/>
              <a:t>Les agences de design arrêtaient pas de poser la question.</a:t>
            </a:r>
            <a:endParaRPr sz="1230"/>
          </a:p>
          <a:p>
            <a:pPr indent="0" lvl="0" marL="0" rtl="0" algn="l">
              <a:lnSpc>
                <a:spcPct val="95000"/>
              </a:lnSpc>
              <a:spcBef>
                <a:spcPts val="1200"/>
              </a:spcBef>
              <a:spcAft>
                <a:spcPts val="0"/>
              </a:spcAft>
              <a:buClr>
                <a:schemeClr val="dk1"/>
              </a:buClr>
              <a:buSzPts val="935"/>
              <a:buFont typeface="Arial"/>
              <a:buNone/>
            </a:pPr>
            <a:r>
              <a:rPr lang="fr" sz="1230"/>
              <a:t>Pourquoi un drapeau ? Vous vous appelez Windows ! </a:t>
            </a:r>
            <a:endParaRPr sz="1230"/>
          </a:p>
          <a:p>
            <a:pPr indent="0" lvl="0" marL="0" rtl="0" algn="l">
              <a:lnSpc>
                <a:spcPct val="95000"/>
              </a:lnSpc>
              <a:spcBef>
                <a:spcPts val="1200"/>
              </a:spcBef>
              <a:spcAft>
                <a:spcPts val="0"/>
              </a:spcAft>
              <a:buSzPts val="935"/>
              <a:buNone/>
            </a:pPr>
            <a:r>
              <a:rPr lang="fr" sz="1230"/>
              <a:t>Microsoft a expliqué que leur marque avait commencé comme </a:t>
            </a:r>
            <a:endParaRPr sz="1230"/>
          </a:p>
          <a:p>
            <a:pPr indent="0" lvl="0" marL="0" rtl="0" algn="l">
              <a:lnSpc>
                <a:spcPct val="95000"/>
              </a:lnSpc>
              <a:spcBef>
                <a:spcPts val="1200"/>
              </a:spcBef>
              <a:spcAft>
                <a:spcPts val="0"/>
              </a:spcAft>
              <a:buSzPts val="935"/>
              <a:buNone/>
            </a:pPr>
            <a:r>
              <a:rPr lang="fr" sz="1230"/>
              <a:t>une fenêtre, mais avait évolué vers un drapeau pour refléter</a:t>
            </a:r>
            <a:endParaRPr sz="1230"/>
          </a:p>
          <a:p>
            <a:pPr indent="0" lvl="0" marL="0" rtl="0" algn="l">
              <a:lnSpc>
                <a:spcPct val="95000"/>
              </a:lnSpc>
              <a:spcBef>
                <a:spcPts val="1200"/>
              </a:spcBef>
              <a:spcAft>
                <a:spcPts val="0"/>
              </a:spcAft>
              <a:buSzPts val="935"/>
              <a:buNone/>
            </a:pPr>
            <a:r>
              <a:rPr lang="fr" sz="1230"/>
              <a:t>la puissance croissante des systèmes informatiques.</a:t>
            </a:r>
            <a:endParaRPr sz="1230"/>
          </a:p>
          <a:p>
            <a:pPr indent="0" lvl="0" marL="0" rtl="0" algn="l">
              <a:lnSpc>
                <a:spcPct val="95000"/>
              </a:lnSpc>
              <a:spcBef>
                <a:spcPts val="1200"/>
              </a:spcBef>
              <a:spcAft>
                <a:spcPts val="0"/>
              </a:spcAft>
              <a:buClr>
                <a:schemeClr val="dk1"/>
              </a:buClr>
              <a:buSzPts val="935"/>
              <a:buFont typeface="Arial"/>
              <a:buNone/>
            </a:pPr>
            <a:r>
              <a:rPr lang="fr" sz="1230"/>
              <a:t>Les couleurs </a:t>
            </a:r>
            <a:r>
              <a:rPr lang="fr" sz="1200">
                <a:solidFill>
                  <a:srgbClr val="333333"/>
                </a:solidFill>
                <a:highlight>
                  <a:srgbClr val="FFFFFF"/>
                </a:highlight>
              </a:rPr>
              <a:t>symbolisent la diversité de produits de l’entreprise.</a:t>
            </a:r>
            <a:r>
              <a:rPr lang="fr" sz="1230"/>
              <a:t>.</a:t>
            </a:r>
            <a:endParaRPr sz="1230"/>
          </a:p>
          <a:p>
            <a:pPr indent="0" lvl="0" marL="0" rtl="0" algn="l">
              <a:lnSpc>
                <a:spcPct val="95000"/>
              </a:lnSpc>
              <a:spcBef>
                <a:spcPts val="1200"/>
              </a:spcBef>
              <a:spcAft>
                <a:spcPts val="0"/>
              </a:spcAft>
              <a:buSzPts val="935"/>
              <a:buNone/>
            </a:pPr>
            <a:r>
              <a:rPr lang="fr" sz="1230"/>
              <a:t>Cependant, le logo avec le drapeau flottant n’a pas duré. </a:t>
            </a:r>
            <a:endParaRPr sz="1230"/>
          </a:p>
          <a:p>
            <a:pPr indent="0" lvl="0" marL="0" rtl="0" algn="l">
              <a:lnSpc>
                <a:spcPct val="95000"/>
              </a:lnSpc>
              <a:spcBef>
                <a:spcPts val="1200"/>
              </a:spcBef>
              <a:spcAft>
                <a:spcPts val="0"/>
              </a:spcAft>
              <a:buSzPts val="935"/>
              <a:buNone/>
            </a:pPr>
            <a:r>
              <a:rPr lang="fr" sz="1230"/>
              <a:t>En 2012 Microsoft est revenu sur ses pas pour proposer </a:t>
            </a:r>
            <a:endParaRPr sz="1230"/>
          </a:p>
          <a:p>
            <a:pPr indent="0" lvl="0" marL="0" rtl="0" algn="l">
              <a:lnSpc>
                <a:spcPct val="95000"/>
              </a:lnSpc>
              <a:spcBef>
                <a:spcPts val="1200"/>
              </a:spcBef>
              <a:spcAft>
                <a:spcPts val="0"/>
              </a:spcAft>
              <a:buClr>
                <a:schemeClr val="dk1"/>
              </a:buClr>
              <a:buSzPts val="935"/>
              <a:buFont typeface="Arial"/>
              <a:buNone/>
            </a:pPr>
            <a:r>
              <a:rPr lang="fr" sz="1230"/>
              <a:t>un nouveau logo qui reflète véritablement une fenêtre. </a:t>
            </a:r>
            <a:endParaRPr sz="1230"/>
          </a:p>
          <a:p>
            <a:pPr indent="0" lvl="0" marL="0" rtl="0" algn="l">
              <a:lnSpc>
                <a:spcPct val="95000"/>
              </a:lnSpc>
              <a:spcBef>
                <a:spcPts val="1200"/>
              </a:spcBef>
              <a:spcAft>
                <a:spcPts val="1200"/>
              </a:spcAft>
              <a:buSzPts val="935"/>
              <a:buNone/>
            </a:pPr>
            <a:r>
              <a:t/>
            </a:r>
            <a:endParaRPr sz="1330"/>
          </a:p>
        </p:txBody>
      </p:sp>
      <p:pic>
        <p:nvPicPr>
          <p:cNvPr id="63" name="Google Shape;63;p14"/>
          <p:cNvPicPr preferRelativeResize="0"/>
          <p:nvPr/>
        </p:nvPicPr>
        <p:blipFill>
          <a:blip r:embed="rId3">
            <a:alphaModFix/>
          </a:blip>
          <a:stretch>
            <a:fillRect/>
          </a:stretch>
        </p:blipFill>
        <p:spPr>
          <a:xfrm>
            <a:off x="4732875" y="1456725"/>
            <a:ext cx="4305300" cy="377145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Mon premier Windows, XP avec MSN Messenger.</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0" name="Google Shape;70;p15"/>
          <p:cNvPicPr preferRelativeResize="0"/>
          <p:nvPr/>
        </p:nvPicPr>
        <p:blipFill>
          <a:blip r:embed="rId3">
            <a:alphaModFix/>
          </a:blip>
          <a:stretch>
            <a:fillRect/>
          </a:stretch>
        </p:blipFill>
        <p:spPr>
          <a:xfrm>
            <a:off x="311700" y="1093800"/>
            <a:ext cx="4738675" cy="3530225"/>
          </a:xfrm>
          <a:prstGeom prst="rect">
            <a:avLst/>
          </a:prstGeom>
          <a:noFill/>
          <a:ln>
            <a:noFill/>
          </a:ln>
        </p:spPr>
      </p:pic>
      <p:pic>
        <p:nvPicPr>
          <p:cNvPr id="71" name="Google Shape;71;p15"/>
          <p:cNvPicPr preferRelativeResize="0"/>
          <p:nvPr/>
        </p:nvPicPr>
        <p:blipFill>
          <a:blip r:embed="rId4">
            <a:alphaModFix/>
          </a:blip>
          <a:stretch>
            <a:fillRect/>
          </a:stretch>
        </p:blipFill>
        <p:spPr>
          <a:xfrm>
            <a:off x="5050375" y="1365250"/>
            <a:ext cx="3879425" cy="2990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Site Web:</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Site est claire, propose un large choix de produit et service microsoft.</a:t>
            </a:r>
            <a:endParaRPr/>
          </a:p>
          <a:p>
            <a:pPr indent="0" lvl="0" marL="0" rtl="0" algn="l">
              <a:spcBef>
                <a:spcPts val="1200"/>
              </a:spcBef>
              <a:spcAft>
                <a:spcPts val="0"/>
              </a:spcAft>
              <a:buNone/>
            </a:pPr>
            <a:r>
              <a:rPr lang="fr"/>
              <a:t>Que ça soit pour windows, Pc Gaming, Pc de bureau ou portable ainsi que les ordinateurs 2 en 1 Windows. Ces ordinateurs 2 en 1 sont </a:t>
            </a:r>
            <a:r>
              <a:rPr b="1" lang="fr">
                <a:solidFill>
                  <a:schemeClr val="dk1"/>
                </a:solidFill>
                <a:highlight>
                  <a:srgbClr val="FFFFFF"/>
                </a:highlight>
              </a:rPr>
              <a:t>Moitié ordinateur portable, moitié tablette.</a:t>
            </a:r>
            <a:endParaRPr b="1">
              <a:solidFill>
                <a:schemeClr val="dk1"/>
              </a:solidFill>
              <a:highlight>
                <a:srgbClr val="FFFFFF"/>
              </a:highlight>
            </a:endParaRPr>
          </a:p>
          <a:p>
            <a:pPr indent="0" lvl="0" marL="0" rtl="0" algn="l">
              <a:lnSpc>
                <a:spcPct val="133333"/>
              </a:lnSpc>
              <a:spcBef>
                <a:spcPts val="1200"/>
              </a:spcBef>
              <a:spcAft>
                <a:spcPts val="0"/>
              </a:spcAft>
              <a:buNone/>
            </a:pPr>
            <a:r>
              <a:rPr lang="fr" sz="1350">
                <a:solidFill>
                  <a:schemeClr val="dk1"/>
                </a:solidFill>
                <a:highlight>
                  <a:srgbClr val="FFFFFF"/>
                </a:highlight>
              </a:rPr>
              <a:t>Visiter site pour plus d’infos et détails:</a:t>
            </a:r>
            <a:endParaRPr sz="1350">
              <a:solidFill>
                <a:schemeClr val="dk1"/>
              </a:solidFill>
              <a:highlight>
                <a:srgbClr val="FFFFFF"/>
              </a:highlight>
            </a:endParaRPr>
          </a:p>
          <a:p>
            <a:pPr indent="0" lvl="0" marL="0" rtl="0" algn="l">
              <a:lnSpc>
                <a:spcPct val="133333"/>
              </a:lnSpc>
              <a:spcBef>
                <a:spcPts val="0"/>
              </a:spcBef>
              <a:spcAft>
                <a:spcPts val="0"/>
              </a:spcAft>
              <a:buNone/>
            </a:pPr>
            <a:r>
              <a:t/>
            </a:r>
            <a:endParaRPr sz="1350">
              <a:solidFill>
                <a:schemeClr val="dk1"/>
              </a:solidFill>
              <a:highlight>
                <a:srgbClr val="FFFFFF"/>
              </a:highlight>
            </a:endParaRPr>
          </a:p>
          <a:p>
            <a:pPr indent="0" lvl="0" marL="0" rtl="0" algn="l">
              <a:lnSpc>
                <a:spcPct val="133333"/>
              </a:lnSpc>
              <a:spcBef>
                <a:spcPts val="0"/>
              </a:spcBef>
              <a:spcAft>
                <a:spcPts val="0"/>
              </a:spcAft>
              <a:buNone/>
            </a:pPr>
            <a:r>
              <a:rPr lang="fr" sz="1700" u="sng">
                <a:solidFill>
                  <a:schemeClr val="hlink"/>
                </a:solidFill>
                <a:hlinkClick r:id="rId3"/>
              </a:rPr>
              <a:t>https://www.microsoft.com/fr-fr/windows</a:t>
            </a:r>
            <a:endParaRPr sz="1700">
              <a:solidFill>
                <a:schemeClr val="dk1"/>
              </a:solidFill>
            </a:endParaRPr>
          </a:p>
          <a:p>
            <a:pPr indent="0" lvl="0" marL="0" rtl="0" algn="l">
              <a:lnSpc>
                <a:spcPct val="133333"/>
              </a:lnSpc>
              <a:spcBef>
                <a:spcPts val="0"/>
              </a:spcBef>
              <a:spcAft>
                <a:spcPts val="0"/>
              </a:spcAft>
              <a:buNone/>
            </a:pPr>
            <a:r>
              <a:t/>
            </a:r>
            <a:endParaRPr sz="11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92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fr" sz="2610">
                <a:solidFill>
                  <a:srgbClr val="222222"/>
                </a:solidFill>
                <a:highlight>
                  <a:srgbClr val="FFFFFF"/>
                </a:highlight>
              </a:rPr>
              <a:t>Microsoft gagne plus d’argent </a:t>
            </a:r>
            <a:endParaRPr b="1" sz="2610">
              <a:solidFill>
                <a:srgbClr val="222222"/>
              </a:solidFill>
              <a:highlight>
                <a:srgbClr val="FFFFFF"/>
              </a:highlight>
            </a:endParaRPr>
          </a:p>
          <a:p>
            <a:pPr indent="0" lvl="0" marL="0" rtl="0" algn="l">
              <a:spcBef>
                <a:spcPts val="0"/>
              </a:spcBef>
              <a:spcAft>
                <a:spcPts val="0"/>
              </a:spcAft>
              <a:buClr>
                <a:schemeClr val="dk1"/>
              </a:buClr>
              <a:buSzPts val="990"/>
              <a:buFont typeface="Arial"/>
              <a:buNone/>
            </a:pPr>
            <a:r>
              <a:rPr b="1" lang="fr" sz="2610">
                <a:solidFill>
                  <a:srgbClr val="222222"/>
                </a:solidFill>
                <a:highlight>
                  <a:srgbClr val="FFFFFF"/>
                </a:highlight>
              </a:rPr>
              <a:t>avec les jeux qu’avec Windows:</a:t>
            </a:r>
            <a:endParaRPr b="1" sz="2610">
              <a:solidFill>
                <a:srgbClr val="222222"/>
              </a:solidFill>
              <a:highlight>
                <a:srgbClr val="FFFFFF"/>
              </a:highlight>
            </a:endParaRPr>
          </a:p>
          <a:p>
            <a:pPr indent="0" lvl="0" marL="0" rtl="0" algn="l">
              <a:spcBef>
                <a:spcPts val="0"/>
              </a:spcBef>
              <a:spcAft>
                <a:spcPts val="0"/>
              </a:spcAft>
              <a:buSzPts val="990"/>
              <a:buNone/>
            </a:pPr>
            <a:r>
              <a:t/>
            </a:r>
            <a:endParaRPr sz="100"/>
          </a:p>
        </p:txBody>
      </p:sp>
      <p:sp>
        <p:nvSpPr>
          <p:cNvPr id="83" name="Google Shape;83;p17"/>
          <p:cNvSpPr txBox="1"/>
          <p:nvPr>
            <p:ph idx="1" type="body"/>
          </p:nvPr>
        </p:nvSpPr>
        <p:spPr>
          <a:xfrm>
            <a:off x="311700" y="1693300"/>
            <a:ext cx="8520600" cy="298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600">
                <a:solidFill>
                  <a:srgbClr val="222222"/>
                </a:solidFill>
                <a:highlight>
                  <a:srgbClr val="FFFFFF"/>
                </a:highlight>
              </a:rPr>
              <a:t>Le géant de la technologie Microsoft a annoncé ses résultats de </a:t>
            </a:r>
            <a:r>
              <a:rPr lang="fr" sz="1600">
                <a:solidFill>
                  <a:schemeClr val="dk1"/>
                </a:solidFill>
                <a:highlight>
                  <a:srgbClr val="FFFFFF"/>
                </a:highlight>
              </a:rPr>
              <a:t>décembre 2023</a:t>
            </a:r>
            <a:r>
              <a:rPr lang="fr" sz="1600">
                <a:solidFill>
                  <a:srgbClr val="222222"/>
                </a:solidFill>
                <a:highlight>
                  <a:srgbClr val="FFFFFF"/>
                </a:highlight>
              </a:rPr>
              <a:t>. L’entreprise gagne désormais plus grâce aux jeux qu’avec le célèbre système d’exploitation Windows.</a:t>
            </a:r>
            <a:endParaRPr sz="1600">
              <a:solidFill>
                <a:srgbClr val="222222"/>
              </a:solidFill>
              <a:highlight>
                <a:srgbClr val="FFFFFF"/>
              </a:highlight>
            </a:endParaRPr>
          </a:p>
          <a:p>
            <a:pPr indent="0" lvl="0" marL="0" rtl="0" algn="l">
              <a:spcBef>
                <a:spcPts val="1200"/>
              </a:spcBef>
              <a:spcAft>
                <a:spcPts val="0"/>
              </a:spcAft>
              <a:buNone/>
            </a:pPr>
            <a:r>
              <a:rPr lang="fr" sz="1550">
                <a:solidFill>
                  <a:schemeClr val="dk1"/>
                </a:solidFill>
                <a:highlight>
                  <a:srgbClr val="FFFFFF"/>
                </a:highlight>
              </a:rPr>
              <a:t>Le rachat du plus grand éditeur de jeux vidéo Activision Blizzard serait responsable de 2 milliards de dollars du chiffre d’affaires de Xbox.</a:t>
            </a:r>
            <a:endParaRPr sz="1550">
              <a:solidFill>
                <a:schemeClr val="dk1"/>
              </a:solidFill>
              <a:highlight>
                <a:srgbClr val="FFFFFF"/>
              </a:highlight>
            </a:endParaRPr>
          </a:p>
          <a:p>
            <a:pPr indent="0" lvl="0" marL="0" rtl="0" algn="l">
              <a:spcBef>
                <a:spcPts val="1200"/>
              </a:spcBef>
              <a:spcAft>
                <a:spcPts val="1200"/>
              </a:spcAft>
              <a:buNone/>
            </a:pPr>
            <a:r>
              <a:rPr lang="fr" sz="1550">
                <a:solidFill>
                  <a:schemeClr val="dk1"/>
                </a:solidFill>
                <a:highlight>
                  <a:srgbClr val="FFFFFF"/>
                </a:highlight>
              </a:rPr>
              <a:t>Xbox a engrangé 7,11 milliards de dollars de revenus, contre “seulement” 5,26 milliards de dollars pour Windows. C’est la première fois que la branche jeu vidéo dépasse celle du système d’exploitation phare de Microsoft, et ce malgré des ventes de consoles Xbox toujours en baisse.</a:t>
            </a:r>
            <a:endParaRPr sz="1550">
              <a:solidFill>
                <a:schemeClr val="dk1"/>
              </a:solidFill>
              <a:highlight>
                <a:srgbClr val="FFFFFF"/>
              </a:highlight>
            </a:endParaRPr>
          </a:p>
        </p:txBody>
      </p:sp>
      <p:pic>
        <p:nvPicPr>
          <p:cNvPr id="84" name="Google Shape;84;p17"/>
          <p:cNvPicPr preferRelativeResize="0"/>
          <p:nvPr/>
        </p:nvPicPr>
        <p:blipFill>
          <a:blip r:embed="rId3">
            <a:alphaModFix/>
          </a:blip>
          <a:stretch>
            <a:fillRect/>
          </a:stretch>
        </p:blipFill>
        <p:spPr>
          <a:xfrm>
            <a:off x="6550025" y="-1"/>
            <a:ext cx="2088100" cy="1563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fr"/>
              <a:t>Histoire :</a:t>
            </a:r>
            <a:endParaRPr b="1"/>
          </a:p>
        </p:txBody>
      </p:sp>
      <p:sp>
        <p:nvSpPr>
          <p:cNvPr id="90" name="Google Shape;90;p18"/>
          <p:cNvSpPr txBox="1"/>
          <p:nvPr>
            <p:ph idx="1" type="body"/>
          </p:nvPr>
        </p:nvSpPr>
        <p:spPr>
          <a:xfrm>
            <a:off x="311700" y="13323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fr" sz="1200">
                <a:solidFill>
                  <a:srgbClr val="4A4A4A"/>
                </a:solidFill>
                <a:highlight>
                  <a:srgbClr val="FFFFFF"/>
                </a:highlight>
                <a:latin typeface="Montserrat"/>
                <a:ea typeface="Montserrat"/>
                <a:cs typeface="Montserrat"/>
                <a:sym typeface="Montserrat"/>
              </a:rPr>
              <a:t>Microsoft a développé Windows, un système d’exploitation informatique qui a été introduit pour la première fois en </a:t>
            </a:r>
            <a:r>
              <a:rPr b="1" lang="fr" sz="1200">
                <a:solidFill>
                  <a:srgbClr val="4A4A4A"/>
                </a:solidFill>
                <a:highlight>
                  <a:srgbClr val="FFFFFF"/>
                </a:highlight>
                <a:latin typeface="Montserrat"/>
                <a:ea typeface="Montserrat"/>
                <a:cs typeface="Montserrat"/>
                <a:sym typeface="Montserrat"/>
              </a:rPr>
              <a:t>1985</a:t>
            </a:r>
            <a:r>
              <a:rPr lang="fr" sz="1200">
                <a:solidFill>
                  <a:srgbClr val="4A4A4A"/>
                </a:solidFill>
                <a:highlight>
                  <a:srgbClr val="FFFFFF"/>
                </a:highlight>
                <a:latin typeface="Montserrat"/>
                <a:ea typeface="Montserrat"/>
                <a:cs typeface="Montserrat"/>
                <a:sym typeface="Montserrat"/>
              </a:rPr>
              <a:t> et qui est aujourd’hui utilisé par des millions de personnes dans le monde entier et disponible dans plus de 100 langues.</a:t>
            </a:r>
            <a:endParaRPr sz="1200">
              <a:solidFill>
                <a:srgbClr val="4A4A4A"/>
              </a:solidFill>
              <a:highlight>
                <a:srgbClr val="FFFFFF"/>
              </a:highlight>
              <a:latin typeface="Montserrat"/>
              <a:ea typeface="Montserrat"/>
              <a:cs typeface="Montserrat"/>
              <a:sym typeface="Montserrat"/>
            </a:endParaRPr>
          </a:p>
          <a:p>
            <a:pPr indent="0" lvl="0" marL="0" rtl="0" algn="l">
              <a:spcBef>
                <a:spcPts val="1800"/>
              </a:spcBef>
              <a:spcAft>
                <a:spcPts val="0"/>
              </a:spcAft>
              <a:buClr>
                <a:schemeClr val="dk1"/>
              </a:buClr>
              <a:buSzPts val="1100"/>
              <a:buFont typeface="Arial"/>
              <a:buNone/>
            </a:pPr>
            <a:r>
              <a:rPr lang="fr" sz="1200">
                <a:solidFill>
                  <a:srgbClr val="4A4A4A"/>
                </a:solidFill>
                <a:highlight>
                  <a:srgbClr val="FFFFFF"/>
                </a:highlight>
                <a:latin typeface="Montserrat"/>
                <a:ea typeface="Montserrat"/>
                <a:cs typeface="Montserrat"/>
                <a:sym typeface="Montserrat"/>
              </a:rPr>
              <a:t>Évidemment, sur PC </a:t>
            </a:r>
            <a:r>
              <a:rPr lang="fr" sz="1200">
                <a:solidFill>
                  <a:srgbClr val="F9B200"/>
                </a:solidFill>
                <a:highlight>
                  <a:srgbClr val="FFFFFF"/>
                </a:highlight>
                <a:uFill>
                  <a:noFill/>
                </a:uFill>
                <a:latin typeface="Montserrat"/>
                <a:ea typeface="Montserrat"/>
                <a:cs typeface="Montserrat"/>
                <a:sym typeface="Montserrat"/>
                <a:hlinkClick r:id="rId3">
                  <a:extLst>
                    <a:ext uri="{A12FA001-AC4F-418D-AE19-62706E023703}">
                      <ahyp:hlinkClr val="tx"/>
                    </a:ext>
                  </a:extLst>
                </a:hlinkClick>
              </a:rPr>
              <a:t>Windows</a:t>
            </a:r>
            <a:r>
              <a:rPr b="1" lang="fr" sz="1200">
                <a:solidFill>
                  <a:srgbClr val="4A4A4A"/>
                </a:solidFill>
                <a:highlight>
                  <a:srgbClr val="FFFFFF"/>
                </a:highlight>
                <a:latin typeface="Montserrat"/>
                <a:ea typeface="Montserrat"/>
                <a:cs typeface="Montserrat"/>
                <a:sym typeface="Montserrat"/>
              </a:rPr>
              <a:t> </a:t>
            </a:r>
            <a:r>
              <a:rPr lang="fr" sz="1200">
                <a:solidFill>
                  <a:srgbClr val="4A4A4A"/>
                </a:solidFill>
                <a:highlight>
                  <a:srgbClr val="FFFFFF"/>
                </a:highlight>
                <a:latin typeface="Montserrat"/>
                <a:ea typeface="Montserrat"/>
                <a:cs typeface="Montserrat"/>
                <a:sym typeface="Montserrat"/>
              </a:rPr>
              <a:t>arrive largement en tête. Avec un bon rapport prix/performance, le système d’exploitation de Microsoft s’est imposé comme la référence du marché.</a:t>
            </a:r>
            <a:endParaRPr sz="1200">
              <a:solidFill>
                <a:srgbClr val="4A4A4A"/>
              </a:solidFill>
              <a:highlight>
                <a:srgbClr val="FFFFFF"/>
              </a:highlight>
              <a:latin typeface="Montserrat"/>
              <a:ea typeface="Montserrat"/>
              <a:cs typeface="Montserrat"/>
              <a:sym typeface="Montserrat"/>
            </a:endParaRPr>
          </a:p>
          <a:p>
            <a:pPr indent="0" lvl="0" marL="0" rtl="0" algn="l">
              <a:spcBef>
                <a:spcPts val="1800"/>
              </a:spcBef>
              <a:spcAft>
                <a:spcPts val="0"/>
              </a:spcAft>
              <a:buClr>
                <a:schemeClr val="dk1"/>
              </a:buClr>
              <a:buSzPts val="1100"/>
              <a:buFont typeface="Arial"/>
              <a:buNone/>
            </a:pPr>
            <a:r>
              <a:rPr lang="fr" sz="1200">
                <a:solidFill>
                  <a:srgbClr val="4A4A4A"/>
                </a:solidFill>
                <a:highlight>
                  <a:srgbClr val="FFFFFF"/>
                </a:highlight>
                <a:latin typeface="Montserrat"/>
                <a:ea typeface="Montserrat"/>
                <a:cs typeface="Montserrat"/>
                <a:sym typeface="Montserrat"/>
              </a:rPr>
              <a:t>Depuis 1985 jusqu’à présent, la marque Windows a présenté plus de </a:t>
            </a:r>
            <a:r>
              <a:rPr b="1" lang="fr" sz="1200">
                <a:solidFill>
                  <a:srgbClr val="4A4A4A"/>
                </a:solidFill>
                <a:highlight>
                  <a:srgbClr val="FFFFFF"/>
                </a:highlight>
                <a:latin typeface="Montserrat"/>
                <a:ea typeface="Montserrat"/>
                <a:cs typeface="Montserrat"/>
                <a:sym typeface="Montserrat"/>
              </a:rPr>
              <a:t>18 versions de son logo</a:t>
            </a:r>
            <a:r>
              <a:rPr lang="fr" sz="1200">
                <a:solidFill>
                  <a:srgbClr val="4A4A4A"/>
                </a:solidFill>
                <a:highlight>
                  <a:srgbClr val="FFFFFF"/>
                </a:highlight>
                <a:latin typeface="Montserrat"/>
                <a:ea typeface="Montserrat"/>
                <a:cs typeface="Montserrat"/>
                <a:sym typeface="Montserrat"/>
              </a:rPr>
              <a:t>, allant de XP à celui de 98 et 2000. </a:t>
            </a:r>
            <a:endParaRPr sz="1200">
              <a:solidFill>
                <a:srgbClr val="4A4A4A"/>
              </a:solidFill>
              <a:highlight>
                <a:srgbClr val="FFFFFF"/>
              </a:highlight>
              <a:latin typeface="Montserrat"/>
              <a:ea typeface="Montserrat"/>
              <a:cs typeface="Montserrat"/>
              <a:sym typeface="Montserrat"/>
            </a:endParaRPr>
          </a:p>
          <a:p>
            <a:pPr indent="0" lvl="0" marL="0" rtl="0" algn="l">
              <a:spcBef>
                <a:spcPts val="1800"/>
              </a:spcBef>
              <a:spcAft>
                <a:spcPts val="0"/>
              </a:spcAft>
              <a:buClr>
                <a:schemeClr val="dk1"/>
              </a:buClr>
              <a:buSzPts val="1100"/>
              <a:buFont typeface="Arial"/>
              <a:buNone/>
            </a:pPr>
            <a:r>
              <a:rPr lang="fr" sz="1200">
                <a:solidFill>
                  <a:srgbClr val="4A4A4A"/>
                </a:solidFill>
                <a:highlight>
                  <a:srgbClr val="FFFFFF"/>
                </a:highlight>
                <a:latin typeface="Montserrat"/>
                <a:ea typeface="Montserrat"/>
                <a:cs typeface="Montserrat"/>
                <a:sym typeface="Montserrat"/>
              </a:rPr>
              <a:t>Chaque version a son propre logo distinctif. Le dernier en date est celui de </a:t>
            </a:r>
            <a:r>
              <a:rPr b="1" lang="fr" sz="1200">
                <a:solidFill>
                  <a:srgbClr val="4A4A4A"/>
                </a:solidFill>
                <a:highlight>
                  <a:srgbClr val="FFFFFF"/>
                </a:highlight>
                <a:latin typeface="Montserrat"/>
                <a:ea typeface="Montserrat"/>
                <a:cs typeface="Montserrat"/>
                <a:sym typeface="Montserrat"/>
              </a:rPr>
              <a:t>Windows 11</a:t>
            </a:r>
            <a:r>
              <a:rPr lang="fr" sz="1200">
                <a:solidFill>
                  <a:srgbClr val="4A4A4A"/>
                </a:solidFill>
                <a:highlight>
                  <a:srgbClr val="FFFFFF"/>
                </a:highlight>
                <a:latin typeface="Montserrat"/>
                <a:ea typeface="Montserrat"/>
                <a:cs typeface="Montserrat"/>
                <a:sym typeface="Montserrat"/>
              </a:rPr>
              <a:t>, qui est l’un des logos de marque les plus simples depuis la création de Windows.</a:t>
            </a:r>
            <a:endParaRPr sz="1200">
              <a:solidFill>
                <a:srgbClr val="4A4A4A"/>
              </a:solidFill>
              <a:highlight>
                <a:srgbClr val="FFFFFF"/>
              </a:highlight>
              <a:latin typeface="Montserrat"/>
              <a:ea typeface="Montserrat"/>
              <a:cs typeface="Montserrat"/>
              <a:sym typeface="Montserrat"/>
            </a:endParaRPr>
          </a:p>
          <a:p>
            <a:pPr indent="0" lvl="0" marL="0" rtl="0" algn="l">
              <a:spcBef>
                <a:spcPts val="18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Version la plus récente de Windows actuelle:</a:t>
            </a:r>
            <a:endParaRPr/>
          </a:p>
        </p:txBody>
      </p:sp>
      <p:sp>
        <p:nvSpPr>
          <p:cNvPr id="96" name="Google Shape;96;p19"/>
          <p:cNvSpPr txBox="1"/>
          <p:nvPr>
            <p:ph idx="1" type="body"/>
          </p:nvPr>
        </p:nvSpPr>
        <p:spPr>
          <a:xfrm>
            <a:off x="311700" y="1152475"/>
            <a:ext cx="8520600" cy="2545500"/>
          </a:xfrm>
          <a:prstGeom prst="rect">
            <a:avLst/>
          </a:prstGeom>
        </p:spPr>
        <p:txBody>
          <a:bodyPr anchorCtr="0" anchor="t" bIns="91425" lIns="91425" spcFirstLastPara="1" rIns="91425" wrap="square" tIns="91425">
            <a:normAutofit/>
          </a:bodyPr>
          <a:lstStyle/>
          <a:p>
            <a:pPr indent="0" lvl="0" marL="0" rtl="0" algn="l">
              <a:spcBef>
                <a:spcPts val="500"/>
              </a:spcBef>
              <a:spcAft>
                <a:spcPts val="0"/>
              </a:spcAft>
              <a:buClr>
                <a:schemeClr val="dk1"/>
              </a:buClr>
              <a:buSzPts val="1100"/>
              <a:buFont typeface="Arial"/>
              <a:buNone/>
            </a:pPr>
            <a:r>
              <a:rPr b="1" lang="fr" sz="1450">
                <a:solidFill>
                  <a:srgbClr val="202122"/>
                </a:solidFill>
                <a:highlight>
                  <a:srgbClr val="FFFFFF"/>
                </a:highlight>
              </a:rPr>
              <a:t>Windows 11</a:t>
            </a:r>
            <a:r>
              <a:rPr lang="fr" sz="1450">
                <a:solidFill>
                  <a:srgbClr val="202122"/>
                </a:solidFill>
                <a:highlight>
                  <a:srgbClr val="FFFFFF"/>
                </a:highlight>
              </a:rPr>
              <a:t> est disponible sous forme de mise à niveau gratuite vers les appareils compatibles sous </a:t>
            </a:r>
            <a:r>
              <a:rPr b="1" lang="fr" sz="1450">
                <a:solidFill>
                  <a:srgbClr val="3366CC"/>
                </a:solidFill>
                <a:highlight>
                  <a:srgbClr val="FFFFFF"/>
                </a:highlight>
                <a:uFill>
                  <a:noFill/>
                </a:uFill>
                <a:hlinkClick r:id="rId3">
                  <a:extLst>
                    <a:ext uri="{A12FA001-AC4F-418D-AE19-62706E023703}">
                      <ahyp:hlinkClr val="tx"/>
                    </a:ext>
                  </a:extLst>
                </a:hlinkClick>
              </a:rPr>
              <a:t>Windows 10</a:t>
            </a:r>
            <a:r>
              <a:rPr lang="fr" sz="1450">
                <a:solidFill>
                  <a:srgbClr val="202122"/>
                </a:solidFill>
                <a:highlight>
                  <a:srgbClr val="FFFFFF"/>
                </a:highlight>
              </a:rPr>
              <a:t> à travers </a:t>
            </a:r>
            <a:r>
              <a:rPr b="1" lang="fr" sz="1450">
                <a:solidFill>
                  <a:srgbClr val="3366CC"/>
                </a:solidFill>
                <a:highlight>
                  <a:srgbClr val="FFFFFF"/>
                </a:highlight>
                <a:uFill>
                  <a:noFill/>
                </a:uFill>
                <a:hlinkClick r:id="rId4">
                  <a:extLst>
                    <a:ext uri="{A12FA001-AC4F-418D-AE19-62706E023703}">
                      <ahyp:hlinkClr val="tx"/>
                    </a:ext>
                  </a:extLst>
                </a:hlinkClick>
              </a:rPr>
              <a:t>Windows Update</a:t>
            </a:r>
            <a:r>
              <a:rPr lang="fr" sz="1250">
                <a:solidFill>
                  <a:srgbClr val="202122"/>
                </a:solidFill>
                <a:highlight>
                  <a:srgbClr val="FFFFFF"/>
                </a:highlight>
              </a:rPr>
              <a:t>,</a:t>
            </a:r>
            <a:r>
              <a:rPr lang="fr" sz="1450">
                <a:solidFill>
                  <a:srgbClr val="202122"/>
                </a:solidFill>
                <a:highlight>
                  <a:srgbClr val="FFFFFF"/>
                </a:highlight>
              </a:rPr>
              <a:t> mais aussi pour les systèmes </a:t>
            </a:r>
            <a:r>
              <a:rPr b="1" lang="fr" sz="1450">
                <a:solidFill>
                  <a:srgbClr val="3366CC"/>
                </a:solidFill>
                <a:highlight>
                  <a:srgbClr val="FFFFFF"/>
                </a:highlight>
                <a:uFill>
                  <a:noFill/>
                </a:uFill>
                <a:hlinkClick r:id="rId5">
                  <a:extLst>
                    <a:ext uri="{A12FA001-AC4F-418D-AE19-62706E023703}">
                      <ahyp:hlinkClr val="tx"/>
                    </a:ext>
                  </a:extLst>
                </a:hlinkClick>
              </a:rPr>
              <a:t>Windows 7</a:t>
            </a:r>
            <a:r>
              <a:rPr b="1" lang="fr" sz="1450">
                <a:solidFill>
                  <a:srgbClr val="202122"/>
                </a:solidFill>
                <a:highlight>
                  <a:srgbClr val="FFFFFF"/>
                </a:highlight>
              </a:rPr>
              <a:t>, </a:t>
            </a:r>
            <a:r>
              <a:rPr b="1" lang="fr" sz="1450">
                <a:solidFill>
                  <a:srgbClr val="3366CC"/>
                </a:solidFill>
                <a:highlight>
                  <a:srgbClr val="FFFFFF"/>
                </a:highlight>
                <a:uFill>
                  <a:noFill/>
                </a:uFill>
                <a:hlinkClick r:id="rId6">
                  <a:extLst>
                    <a:ext uri="{A12FA001-AC4F-418D-AE19-62706E023703}">
                      <ahyp:hlinkClr val="tx"/>
                    </a:ext>
                  </a:extLst>
                </a:hlinkClick>
              </a:rPr>
              <a:t>Windows 8</a:t>
            </a:r>
            <a:r>
              <a:rPr lang="fr" sz="1450">
                <a:solidFill>
                  <a:srgbClr val="202122"/>
                </a:solidFill>
                <a:highlight>
                  <a:srgbClr val="FFFFFF"/>
                </a:highlight>
              </a:rPr>
              <a:t> et </a:t>
            </a:r>
            <a:r>
              <a:rPr b="1" lang="fr" sz="1450">
                <a:solidFill>
                  <a:srgbClr val="3366CC"/>
                </a:solidFill>
                <a:highlight>
                  <a:srgbClr val="FFFFFF"/>
                </a:highlight>
                <a:uFill>
                  <a:noFill/>
                </a:uFill>
                <a:hlinkClick r:id="rId7">
                  <a:extLst>
                    <a:ext uri="{A12FA001-AC4F-418D-AE19-62706E023703}">
                      <ahyp:hlinkClr val="tx"/>
                    </a:ext>
                  </a:extLst>
                </a:hlinkClick>
              </a:rPr>
              <a:t>8.1</a:t>
            </a:r>
            <a:r>
              <a:rPr lang="fr" sz="1450">
                <a:solidFill>
                  <a:srgbClr val="202122"/>
                </a:solidFill>
                <a:highlight>
                  <a:srgbClr val="FFFFFF"/>
                </a:highlight>
              </a:rPr>
              <a:t>. Le déploiement de la mise à niveau vers Windows 11 débute le 5 octobre 2021 (pour les nouveaux appareils) et se poursuit jusqu’en 2022 (pour les appareils compatibles), selon différentes annonces de Microsoft.</a:t>
            </a:r>
            <a:endParaRPr sz="1450">
              <a:solidFill>
                <a:srgbClr val="202122"/>
              </a:solidFill>
              <a:highlight>
                <a:srgbClr val="FFFFFF"/>
              </a:highlight>
            </a:endParaRPr>
          </a:p>
          <a:p>
            <a:pPr indent="0" lvl="0" marL="0" rtl="0" algn="l">
              <a:spcBef>
                <a:spcPts val="500"/>
              </a:spcBef>
              <a:spcAft>
                <a:spcPts val="0"/>
              </a:spcAft>
              <a:buNone/>
            </a:pPr>
            <a:r>
              <a:rPr lang="fr" sz="1450">
                <a:solidFill>
                  <a:srgbClr val="202122"/>
                </a:solidFill>
                <a:highlight>
                  <a:srgbClr val="FFFFFF"/>
                </a:highlight>
              </a:rPr>
              <a:t>Windows 11 est le successeur de Windows 10, sorti en </a:t>
            </a:r>
            <a:r>
              <a:rPr b="1" lang="fr" sz="1450">
                <a:solidFill>
                  <a:srgbClr val="3366CC"/>
                </a:solidFill>
                <a:highlight>
                  <a:srgbClr val="FFFFFF"/>
                </a:highlight>
                <a:uFill>
                  <a:noFill/>
                </a:uFill>
                <a:hlinkClick r:id="rId8">
                  <a:extLst>
                    <a:ext uri="{A12FA001-AC4F-418D-AE19-62706E023703}">
                      <ahyp:hlinkClr val="tx"/>
                    </a:ext>
                  </a:extLst>
                </a:hlinkClick>
              </a:rPr>
              <a:t>2015</a:t>
            </a:r>
            <a:r>
              <a:rPr b="1" lang="fr" sz="1450">
                <a:solidFill>
                  <a:srgbClr val="202122"/>
                </a:solidFill>
                <a:highlight>
                  <a:srgbClr val="FFFFFF"/>
                </a:highlight>
              </a:rPr>
              <a:t>.</a:t>
            </a:r>
            <a:endParaRPr b="1" sz="1450">
              <a:solidFill>
                <a:srgbClr val="202122"/>
              </a:solidFill>
              <a:highlight>
                <a:srgbClr val="FFFFFF"/>
              </a:highlight>
            </a:endParaRPr>
          </a:p>
          <a:p>
            <a:pPr indent="0" lvl="0" marL="0" rtl="0" algn="l">
              <a:spcBef>
                <a:spcPts val="500"/>
              </a:spcBef>
              <a:spcAft>
                <a:spcPts val="0"/>
              </a:spcAft>
              <a:buClr>
                <a:schemeClr val="dk1"/>
              </a:buClr>
              <a:buSzPts val="1100"/>
              <a:buFont typeface="Arial"/>
              <a:buNone/>
            </a:pPr>
            <a:r>
              <a:t/>
            </a:r>
            <a:endParaRPr sz="1050">
              <a:solidFill>
                <a:srgbClr val="202122"/>
              </a:solidFill>
              <a:highlight>
                <a:srgbClr val="FFFFFF"/>
              </a:highlight>
            </a:endParaRPr>
          </a:p>
          <a:p>
            <a:pPr indent="0" lvl="0" marL="0" rtl="0" algn="l">
              <a:spcBef>
                <a:spcPts val="0"/>
              </a:spcBef>
              <a:spcAft>
                <a:spcPts val="1200"/>
              </a:spcAft>
              <a:buNone/>
            </a:pPr>
            <a:r>
              <a:t/>
            </a:r>
            <a:endParaRPr/>
          </a:p>
        </p:txBody>
      </p:sp>
      <p:pic>
        <p:nvPicPr>
          <p:cNvPr id="97" name="Google Shape;97;p19"/>
          <p:cNvPicPr preferRelativeResize="0"/>
          <p:nvPr/>
        </p:nvPicPr>
        <p:blipFill>
          <a:blip r:embed="rId9">
            <a:alphaModFix/>
          </a:blip>
          <a:stretch>
            <a:fillRect/>
          </a:stretch>
        </p:blipFill>
        <p:spPr>
          <a:xfrm>
            <a:off x="5569605" y="2764905"/>
            <a:ext cx="3574400" cy="2378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Source:</a:t>
            </a:r>
            <a:endParaRPr/>
          </a:p>
        </p:txBody>
      </p:sp>
      <p:sp>
        <p:nvSpPr>
          <p:cNvPr id="103" name="Google Shape;103;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Site microsoft windows: </a:t>
            </a:r>
            <a:r>
              <a:rPr lang="fr" u="sng">
                <a:solidFill>
                  <a:schemeClr val="hlink"/>
                </a:solidFill>
                <a:hlinkClick r:id="rId3"/>
              </a:rPr>
              <a:t>https://www.microsoft.com/fr-fr/windows</a:t>
            </a:r>
            <a:endParaRPr/>
          </a:p>
          <a:p>
            <a:pPr indent="0" lvl="0" marL="0" rtl="0" algn="l">
              <a:spcBef>
                <a:spcPts val="1200"/>
              </a:spcBef>
              <a:spcAft>
                <a:spcPts val="0"/>
              </a:spcAft>
              <a:buNone/>
            </a:pPr>
            <a:r>
              <a:rPr lang="fr" sz="1100" u="sng">
                <a:solidFill>
                  <a:schemeClr val="hlink"/>
                </a:solidFill>
                <a:hlinkClick r:id="rId4"/>
              </a:rPr>
              <a:t>Windows Logo : Histoire, Signification &amp; PNG Gratuit (honadi.com)</a:t>
            </a:r>
            <a:endParaRPr/>
          </a:p>
          <a:p>
            <a:pPr indent="0" lvl="0" marL="0" rtl="0" algn="l">
              <a:spcBef>
                <a:spcPts val="1200"/>
              </a:spcBef>
              <a:spcAft>
                <a:spcPts val="0"/>
              </a:spcAft>
              <a:buNone/>
            </a:pPr>
            <a:r>
              <a:rPr lang="fr" u="sng">
                <a:solidFill>
                  <a:schemeClr val="hlink"/>
                </a:solidFill>
                <a:hlinkClick r:id="rId5"/>
              </a:rPr>
              <a:t>https://fourweekmba.com/fr/mod%C3%A8le-%C3%A9conomique-Microsoft/</a:t>
            </a:r>
            <a:endParaRPr/>
          </a:p>
          <a:p>
            <a:pPr indent="0" lvl="0" marL="0" rtl="0" algn="l">
              <a:spcBef>
                <a:spcPts val="1200"/>
              </a:spcBef>
              <a:spcAft>
                <a:spcPts val="0"/>
              </a:spcAft>
              <a:buNone/>
            </a:pPr>
            <a:r>
              <a:rPr lang="fr" u="sng">
                <a:solidFill>
                  <a:schemeClr val="hlink"/>
                </a:solidFill>
                <a:hlinkClick r:id="rId6"/>
              </a:rPr>
              <a:t>https://geeko.lesoir.be/2024</a:t>
            </a:r>
            <a:endParaRPr/>
          </a:p>
          <a:p>
            <a:pPr indent="0" lvl="0" marL="0" rtl="0" algn="l">
              <a:spcBef>
                <a:spcPts val="1200"/>
              </a:spcBef>
              <a:spcAft>
                <a:spcPts val="1200"/>
              </a:spcAft>
              <a:buNone/>
            </a:pPr>
            <a:r>
              <a:rPr lang="fr"/>
              <a:t>et plusieurs autres site.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